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57" r:id="rId4"/>
    <p:sldId id="259" r:id="rId5"/>
    <p:sldId id="283" r:id="rId6"/>
    <p:sldId id="260" r:id="rId7"/>
    <p:sldId id="284" r:id="rId8"/>
    <p:sldId id="285" r:id="rId9"/>
    <p:sldId id="298" r:id="rId10"/>
    <p:sldId id="261" r:id="rId11"/>
    <p:sldId id="268" r:id="rId12"/>
    <p:sldId id="262" r:id="rId13"/>
    <p:sldId id="295" r:id="rId14"/>
    <p:sldId id="278" r:id="rId15"/>
    <p:sldId id="279" r:id="rId16"/>
    <p:sldId id="280" r:id="rId17"/>
    <p:sldId id="294" r:id="rId18"/>
    <p:sldId id="296" r:id="rId19"/>
    <p:sldId id="299" r:id="rId20"/>
    <p:sldId id="269" r:id="rId21"/>
    <p:sldId id="277" r:id="rId22"/>
    <p:sldId id="276" r:id="rId23"/>
    <p:sldId id="288" r:id="rId24"/>
    <p:sldId id="270" r:id="rId25"/>
    <p:sldId id="271" r:id="rId26"/>
    <p:sldId id="286" r:id="rId27"/>
    <p:sldId id="287" r:id="rId28"/>
    <p:sldId id="300" r:id="rId29"/>
    <p:sldId id="264" r:id="rId30"/>
    <p:sldId id="263" r:id="rId31"/>
    <p:sldId id="265" r:id="rId32"/>
    <p:sldId id="290" r:id="rId33"/>
    <p:sldId id="281" r:id="rId34"/>
    <p:sldId id="289" r:id="rId35"/>
    <p:sldId id="291" r:id="rId36"/>
    <p:sldId id="282" r:id="rId37"/>
    <p:sldId id="301" r:id="rId38"/>
    <p:sldId id="272" r:id="rId39"/>
    <p:sldId id="266" r:id="rId40"/>
    <p:sldId id="267" r:id="rId41"/>
    <p:sldId id="292" r:id="rId42"/>
    <p:sldId id="293" r:id="rId43"/>
    <p:sldId id="273" r:id="rId4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4" d="100"/>
          <a:sy n="134" d="100"/>
        </p:scale>
        <p:origin x="-31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99C93D-C5B5-4E74-8AD2-7127F4C2100D}" type="datetimeFigureOut">
              <a:rPr lang="sl-SI" smtClean="0"/>
              <a:t>13.2.2017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51BF1ED-4F81-4F81-B776-5E1A8EFCEB5B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latin typeface="Comic Sans MS" pitchFamily="66" charset="0"/>
              </a:rPr>
              <a:t>VRTEC KROJAČEK HLAČEK </a:t>
            </a:r>
          </a:p>
          <a:p>
            <a:r>
              <a:rPr lang="sl-SI" smtClean="0">
                <a:latin typeface="Comic Sans MS" pitchFamily="66" charset="0"/>
              </a:rPr>
              <a:t>PREVALJE</a:t>
            </a:r>
            <a:endParaRPr lang="sl-SI" dirty="0" smtClean="0">
              <a:latin typeface="Comic Sans MS" pitchFamily="66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„</a:t>
            </a:r>
            <a:r>
              <a:rPr lang="sl-SI" dirty="0" smtClean="0">
                <a:latin typeface="Comic Sans MS" pitchFamily="66" charset="0"/>
              </a:rPr>
              <a:t>V OBJEMU BESED</a:t>
            </a:r>
            <a:r>
              <a:rPr lang="sl-SI" dirty="0" smtClean="0"/>
              <a:t>“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7700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grada vsebine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644516" cy="6192688"/>
          </a:xfrm>
        </p:spPr>
      </p:pic>
    </p:spTree>
    <p:extLst>
      <p:ext uri="{BB962C8B-B14F-4D97-AF65-F5344CB8AC3E}">
        <p14:creationId xmlns:p14="http://schemas.microsoft.com/office/powerpoint/2010/main" val="272991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6" y="255378"/>
            <a:ext cx="8547794" cy="6410846"/>
          </a:xfrm>
        </p:spPr>
      </p:pic>
    </p:spTree>
    <p:extLst>
      <p:ext uri="{BB962C8B-B14F-4D97-AF65-F5344CB8AC3E}">
        <p14:creationId xmlns:p14="http://schemas.microsoft.com/office/powerpoint/2010/main" val="12049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grada vsebine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48680"/>
            <a:ext cx="4361532" cy="5815376"/>
          </a:xfrm>
        </p:spPr>
      </p:pic>
    </p:spTree>
    <p:extLst>
      <p:ext uri="{BB962C8B-B14F-4D97-AF65-F5344CB8AC3E}">
        <p14:creationId xmlns:p14="http://schemas.microsoft.com/office/powerpoint/2010/main" val="13338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260648"/>
            <a:ext cx="4644516" cy="6192688"/>
          </a:xfrm>
        </p:spPr>
      </p:pic>
    </p:spTree>
    <p:extLst>
      <p:ext uri="{BB962C8B-B14F-4D97-AF65-F5344CB8AC3E}">
        <p14:creationId xmlns:p14="http://schemas.microsoft.com/office/powerpoint/2010/main" val="14729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6" y="201372"/>
            <a:ext cx="8527973" cy="6395980"/>
          </a:xfrm>
        </p:spPr>
      </p:pic>
    </p:spTree>
    <p:extLst>
      <p:ext uri="{BB962C8B-B14F-4D97-AF65-F5344CB8AC3E}">
        <p14:creationId xmlns:p14="http://schemas.microsoft.com/office/powerpoint/2010/main" val="25841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6" y="219374"/>
            <a:ext cx="8311950" cy="6233962"/>
          </a:xfrm>
        </p:spPr>
      </p:pic>
    </p:spTree>
    <p:extLst>
      <p:ext uri="{BB962C8B-B14F-4D97-AF65-F5344CB8AC3E}">
        <p14:creationId xmlns:p14="http://schemas.microsoft.com/office/powerpoint/2010/main" val="14018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31770" cy="6248828"/>
          </a:xfrm>
        </p:spPr>
      </p:pic>
    </p:spTree>
    <p:extLst>
      <p:ext uri="{BB962C8B-B14F-4D97-AF65-F5344CB8AC3E}">
        <p14:creationId xmlns:p14="http://schemas.microsoft.com/office/powerpoint/2010/main" val="27617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11950" cy="6233962"/>
          </a:xfrm>
        </p:spPr>
      </p:pic>
    </p:spTree>
    <p:extLst>
      <p:ext uri="{BB962C8B-B14F-4D97-AF65-F5344CB8AC3E}">
        <p14:creationId xmlns:p14="http://schemas.microsoft.com/office/powerpoint/2010/main" val="32029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grada vsebine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6" y="255378"/>
            <a:ext cx="8455965" cy="6341974"/>
          </a:xfrm>
        </p:spPr>
      </p:pic>
    </p:spTree>
    <p:extLst>
      <p:ext uri="{BB962C8B-B14F-4D97-AF65-F5344CB8AC3E}">
        <p14:creationId xmlns:p14="http://schemas.microsoft.com/office/powerpoint/2010/main" val="132445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4000" dirty="0" err="1" smtClean="0">
                <a:solidFill>
                  <a:srgbClr val="FFC000"/>
                </a:solidFill>
                <a:latin typeface="Comic Sans MS" pitchFamily="66" charset="0"/>
              </a:rPr>
              <a:t>3.SREČANJE</a:t>
            </a:r>
            <a:r>
              <a:rPr lang="sl-SI" sz="4000" dirty="0">
                <a:solidFill>
                  <a:srgbClr val="FFC000"/>
                </a:solidFill>
                <a:latin typeface="Comic Sans MS" pitchFamily="66" charset="0"/>
              </a:rPr>
              <a:t/>
            </a:r>
            <a:br>
              <a:rPr lang="sl-SI" sz="4000" dirty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sl-SI" sz="4000" dirty="0">
                <a:solidFill>
                  <a:srgbClr val="FFC000"/>
                </a:solidFill>
                <a:latin typeface="Comic Sans MS" pitchFamily="66" charset="0"/>
              </a:rPr>
              <a:t>obisk Osrednje Koroške knjižnice </a:t>
            </a:r>
            <a:r>
              <a:rPr lang="sl-SI" sz="4000" dirty="0" err="1">
                <a:solidFill>
                  <a:srgbClr val="FFC000"/>
                </a:solidFill>
                <a:latin typeface="Comic Sans MS" pitchFamily="66" charset="0"/>
              </a:rPr>
              <a:t>dr.Franca</a:t>
            </a:r>
            <a:r>
              <a:rPr lang="sl-SI" sz="4000" dirty="0">
                <a:solidFill>
                  <a:srgbClr val="FFC000"/>
                </a:solidFill>
                <a:latin typeface="Comic Sans MS" pitchFamily="66" charset="0"/>
              </a:rPr>
              <a:t> Sušnika </a:t>
            </a:r>
            <a:endParaRPr lang="sl-SI" sz="4000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539552" y="548680"/>
            <a:ext cx="8147248" cy="4104457"/>
          </a:xfrm>
        </p:spPr>
        <p:txBody>
          <a:bodyPr>
            <a:normAutofit fontScale="85000" lnSpcReduction="20000"/>
          </a:bodyPr>
          <a:lstStyle/>
          <a:p>
            <a:pPr lvl="0"/>
            <a:endParaRPr lang="sl-SI" sz="14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1400" dirty="0" smtClean="0">
                <a:solidFill>
                  <a:prstClr val="black"/>
                </a:solidFill>
                <a:latin typeface="Comic Sans MS" pitchFamily="66" charset="0"/>
              </a:rPr>
              <a:t>Tretje </a:t>
            </a:r>
            <a:r>
              <a:rPr lang="sl-SI" sz="1400" dirty="0">
                <a:solidFill>
                  <a:prstClr val="black"/>
                </a:solidFill>
                <a:latin typeface="Comic Sans MS" pitchFamily="66" charset="0"/>
              </a:rPr>
              <a:t>srečanje v vrtcu KROJAČEK HLAČEK PREVALJE v projektu »V OBJEMU BESED«  je potekalo v dveh skupinah. </a:t>
            </a:r>
          </a:p>
          <a:p>
            <a:pPr marL="0" lvl="0" indent="0">
              <a:buNone/>
            </a:pPr>
            <a:r>
              <a:rPr lang="sl-SI" sz="1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lvl="0"/>
            <a:r>
              <a:rPr lang="sl-SI" sz="1400" dirty="0">
                <a:solidFill>
                  <a:prstClr val="black"/>
                </a:solidFill>
                <a:latin typeface="Comic Sans MS" pitchFamily="66" charset="0"/>
              </a:rPr>
              <a:t>Skupaj s starši so se odpravili v OSREDNJO KOROŠKO KNJIŽNICO dr. FRANCA SUŠNIK </a:t>
            </a:r>
            <a:r>
              <a:rPr lang="sl-SI" sz="1600" dirty="0">
                <a:solidFill>
                  <a:prstClr val="black"/>
                </a:solidFill>
                <a:latin typeface="Comic Sans MS" pitchFamily="66" charset="0"/>
              </a:rPr>
              <a:t>na Ravnah na Koroškem </a:t>
            </a:r>
            <a:r>
              <a:rPr lang="sl-SI" sz="1400" dirty="0">
                <a:solidFill>
                  <a:prstClr val="black"/>
                </a:solidFill>
                <a:latin typeface="Comic Sans MS" pitchFamily="66" charset="0"/>
              </a:rPr>
              <a:t>– pionirski oddelek, kjer jih je pričakala knjižničarka gospodična Jelka Kos. </a:t>
            </a:r>
          </a:p>
          <a:p>
            <a:pPr marL="0" lvl="0" indent="0">
              <a:buNone/>
            </a:pPr>
            <a:endParaRPr lang="sl-SI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1400" dirty="0">
                <a:solidFill>
                  <a:prstClr val="black"/>
                </a:solidFill>
                <a:latin typeface="Comic Sans MS" pitchFamily="66" charset="0"/>
              </a:rPr>
              <a:t>V 1. in 2. starostnem obdobju je najprej otrokom in staršem prebrala pravljico ob ilustracijah. </a:t>
            </a:r>
          </a:p>
          <a:p>
            <a:pPr marL="0" lvl="0" indent="0">
              <a:buNone/>
            </a:pPr>
            <a:endParaRPr lang="sl-SI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1400" dirty="0">
                <a:solidFill>
                  <a:prstClr val="black"/>
                </a:solidFill>
                <a:latin typeface="Comic Sans MS" pitchFamily="66" charset="0"/>
              </a:rPr>
              <a:t>Knjižničarka je nato staršem predstavila pionirsko knjižnico, kakovostne knjige za predšolske otroke za določeno starostno obdobje ter jim podala veliko zanimivosti o pomenu branja predšolskemu otroku ter informacije ob vpisu v knjižnico. </a:t>
            </a:r>
          </a:p>
          <a:p>
            <a:pPr marL="0" lvl="0" indent="0">
              <a:buNone/>
            </a:pPr>
            <a:endParaRPr lang="sl-SI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1400" dirty="0">
                <a:solidFill>
                  <a:prstClr val="black"/>
                </a:solidFill>
                <a:latin typeface="Comic Sans MS" pitchFamily="66" charset="0"/>
              </a:rPr>
              <a:t>Nekaj staršev, ki še niso bili včlanjeni, je včlanilo svoje otroke. </a:t>
            </a:r>
          </a:p>
          <a:p>
            <a:pPr marL="0" lvl="0" indent="0">
              <a:buNone/>
            </a:pPr>
            <a:endParaRPr lang="sl-SI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1400" dirty="0">
                <a:solidFill>
                  <a:prstClr val="black"/>
                </a:solidFill>
                <a:latin typeface="Comic Sans MS" pitchFamily="66" charset="0"/>
              </a:rPr>
              <a:t>Po končani predstavitvi so otroci skupaj s starši prelistali in prebrali nekaj slikanic ter si sposodili knjige, ki so jim bile všeč.</a:t>
            </a:r>
          </a:p>
          <a:p>
            <a:pPr lvl="0"/>
            <a:endParaRPr lang="sl-SI" sz="1400" dirty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1400" dirty="0">
                <a:solidFill>
                  <a:prstClr val="black"/>
                </a:solidFill>
                <a:latin typeface="Comic Sans MS" pitchFamily="66" charset="0"/>
              </a:rPr>
              <a:t>Otroci in starši so bili zadovoljni ter veseli novega srečanja.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82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C000"/>
                </a:solidFill>
                <a:latin typeface="Comic Sans MS" pitchFamily="66" charset="0"/>
              </a:rPr>
              <a:t>1</a:t>
            </a:r>
            <a:r>
              <a:rPr lang="sl-SI" dirty="0">
                <a:solidFill>
                  <a:srgbClr val="FFC000"/>
                </a:solidFill>
                <a:latin typeface="Comic Sans MS" pitchFamily="66" charset="0"/>
              </a:rPr>
              <a:t>. SREČANJE Z GOSPO TILKO JAMNIK</a:t>
            </a:r>
            <a:endParaRPr lang="sl-SI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674838"/>
            <a:ext cx="6109115" cy="339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1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sl-SI" sz="2900" dirty="0" smtClean="0">
              <a:latin typeface="Comic Sans MS" pitchFamily="66" charset="0"/>
            </a:endParaRPr>
          </a:p>
          <a:p>
            <a:endParaRPr lang="sl-SI" sz="2900" dirty="0">
              <a:latin typeface="Comic Sans MS" pitchFamily="66" charset="0"/>
            </a:endParaRPr>
          </a:p>
          <a:p>
            <a:endParaRPr lang="sl-SI" sz="2900" dirty="0" smtClean="0">
              <a:latin typeface="Comic Sans MS" pitchFamily="66" charset="0"/>
            </a:endParaRPr>
          </a:p>
          <a:p>
            <a:endParaRPr lang="sl-SI" sz="2900" dirty="0" smtClean="0">
              <a:latin typeface="Comic Sans MS" pitchFamily="66" charset="0"/>
            </a:endParaRPr>
          </a:p>
          <a:p>
            <a:endParaRPr lang="sl-SI" sz="2900" dirty="0">
              <a:latin typeface="Comic Sans MS" pitchFamily="66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88640"/>
            <a:ext cx="8651739" cy="64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642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27003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4936" cy="6318702"/>
          </a:xfrm>
        </p:spPr>
      </p:pic>
    </p:spTree>
    <p:extLst>
      <p:ext uri="{BB962C8B-B14F-4D97-AF65-F5344CB8AC3E}">
        <p14:creationId xmlns:p14="http://schemas.microsoft.com/office/powerpoint/2010/main" val="25865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11949" cy="6233962"/>
          </a:xfrm>
        </p:spPr>
      </p:pic>
    </p:spTree>
    <p:extLst>
      <p:ext uri="{BB962C8B-B14F-4D97-AF65-F5344CB8AC3E}">
        <p14:creationId xmlns:p14="http://schemas.microsoft.com/office/powerpoint/2010/main" val="10864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6" y="255378"/>
            <a:ext cx="8403778" cy="6302834"/>
          </a:xfrm>
        </p:spPr>
      </p:pic>
    </p:spTree>
    <p:extLst>
      <p:ext uri="{BB962C8B-B14F-4D97-AF65-F5344CB8AC3E}">
        <p14:creationId xmlns:p14="http://schemas.microsoft.com/office/powerpoint/2010/main" val="12904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11950" cy="6233962"/>
          </a:xfrm>
        </p:spPr>
      </p:pic>
    </p:spTree>
    <p:extLst>
      <p:ext uri="{BB962C8B-B14F-4D97-AF65-F5344CB8AC3E}">
        <p14:creationId xmlns:p14="http://schemas.microsoft.com/office/powerpoint/2010/main" val="2690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31770" cy="6248828"/>
          </a:xfrm>
        </p:spPr>
      </p:pic>
    </p:spTree>
    <p:extLst>
      <p:ext uri="{BB962C8B-B14F-4D97-AF65-F5344CB8AC3E}">
        <p14:creationId xmlns:p14="http://schemas.microsoft.com/office/powerpoint/2010/main" val="11327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grada vsebine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4776"/>
            <a:ext cx="4680520" cy="6240694"/>
          </a:xfrm>
        </p:spPr>
      </p:pic>
    </p:spTree>
    <p:extLst>
      <p:ext uri="{BB962C8B-B14F-4D97-AF65-F5344CB8AC3E}">
        <p14:creationId xmlns:p14="http://schemas.microsoft.com/office/powerpoint/2010/main" val="33689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C000"/>
                </a:solidFill>
                <a:latin typeface="Comic Sans MS" pitchFamily="66" charset="0"/>
              </a:rPr>
              <a:t>4. SREČANJE </a:t>
            </a:r>
            <a:br>
              <a:rPr lang="sl-SI" dirty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sl-SI" dirty="0">
                <a:solidFill>
                  <a:srgbClr val="FFC000"/>
                </a:solidFill>
                <a:latin typeface="Comic Sans MS" pitchFamily="66" charset="0"/>
              </a:rPr>
              <a:t>beremo recepte in „pečemo“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611560" y="548680"/>
            <a:ext cx="6696744" cy="3672408"/>
          </a:xfrm>
        </p:spPr>
        <p:txBody>
          <a:bodyPr>
            <a:normAutofit fontScale="25000" lnSpcReduction="20000"/>
          </a:bodyPr>
          <a:lstStyle/>
          <a:p>
            <a:endParaRPr lang="sl-SI" dirty="0"/>
          </a:p>
          <a:p>
            <a:endParaRPr lang="sl-SI" dirty="0" smtClean="0">
              <a:latin typeface="Comic Sans MS" pitchFamily="66" charset="0"/>
            </a:endParaRPr>
          </a:p>
          <a:p>
            <a:r>
              <a:rPr lang="sl-SI" sz="5600" dirty="0" smtClean="0">
                <a:latin typeface="Comic Sans MS" pitchFamily="66" charset="0"/>
              </a:rPr>
              <a:t>ČETRTO </a:t>
            </a:r>
            <a:r>
              <a:rPr lang="sl-SI" sz="5600" dirty="0">
                <a:latin typeface="Comic Sans MS" pitchFamily="66" charset="0"/>
              </a:rPr>
              <a:t>srečanje v vrtcu KROJAČEK HLAČEK PREVALJE v projektu »</a:t>
            </a:r>
            <a:r>
              <a:rPr lang="sl-SI" sz="5600" dirty="0" smtClean="0">
                <a:latin typeface="Comic Sans MS" pitchFamily="66" charset="0"/>
              </a:rPr>
              <a:t>V OBJEMU </a:t>
            </a:r>
            <a:r>
              <a:rPr lang="sl-SI" sz="5600" dirty="0">
                <a:latin typeface="Comic Sans MS" pitchFamily="66" charset="0"/>
              </a:rPr>
              <a:t>BESED«  je potekalo v dveh skupinah.  </a:t>
            </a:r>
          </a:p>
          <a:p>
            <a:endParaRPr lang="sl-SI" sz="5600" dirty="0">
              <a:latin typeface="Comic Sans MS" pitchFamily="66" charset="0"/>
            </a:endParaRPr>
          </a:p>
          <a:p>
            <a:r>
              <a:rPr lang="sl-SI" sz="5600" dirty="0" err="1">
                <a:latin typeface="Comic Sans MS" pitchFamily="66" charset="0"/>
              </a:rPr>
              <a:t>Multiplikatorki</a:t>
            </a:r>
            <a:r>
              <a:rPr lang="sl-SI" sz="5600" dirty="0">
                <a:latin typeface="Comic Sans MS" pitchFamily="66" charset="0"/>
              </a:rPr>
              <a:t> </a:t>
            </a:r>
            <a:r>
              <a:rPr lang="sl-SI" sz="5600" dirty="0" smtClean="0">
                <a:latin typeface="Comic Sans MS" pitchFamily="66" charset="0"/>
              </a:rPr>
              <a:t>sva </a:t>
            </a:r>
            <a:r>
              <a:rPr lang="sl-SI" sz="5600" dirty="0">
                <a:latin typeface="Comic Sans MS" pitchFamily="66" charset="0"/>
              </a:rPr>
              <a:t>se odločili, da jim pripraviva delavnico s prebiranjem receptov</a:t>
            </a:r>
            <a:r>
              <a:rPr lang="sl-SI" sz="5600" dirty="0" smtClean="0">
                <a:latin typeface="Comic Sans MS" pitchFamily="66" charset="0"/>
              </a:rPr>
              <a:t>.</a:t>
            </a:r>
          </a:p>
          <a:p>
            <a:endParaRPr lang="sl-SI" sz="5600" dirty="0">
              <a:latin typeface="Comic Sans MS" pitchFamily="66" charset="0"/>
            </a:endParaRPr>
          </a:p>
          <a:p>
            <a:r>
              <a:rPr lang="sl-SI" sz="5600" dirty="0" smtClean="0">
                <a:latin typeface="Comic Sans MS" pitchFamily="66" charset="0"/>
              </a:rPr>
              <a:t>Starši </a:t>
            </a:r>
            <a:r>
              <a:rPr lang="sl-SI" sz="5600" dirty="0">
                <a:latin typeface="Comic Sans MS" pitchFamily="66" charset="0"/>
              </a:rPr>
              <a:t>so skupaj z otroki prebrali recepte, si pripravili na mizo vse potrebne sestavine za izbran recept, jih stehtali in po postopku zgnetli in nato oblikovali v ježke in </a:t>
            </a:r>
            <a:r>
              <a:rPr lang="sl-SI" sz="5600" dirty="0" err="1" smtClean="0">
                <a:latin typeface="Comic Sans MS" pitchFamily="66" charset="0"/>
              </a:rPr>
              <a:t>rafaelo</a:t>
            </a:r>
            <a:r>
              <a:rPr lang="sl-SI" sz="5600" dirty="0" smtClean="0">
                <a:latin typeface="Comic Sans MS" pitchFamily="66" charset="0"/>
              </a:rPr>
              <a:t> </a:t>
            </a:r>
            <a:r>
              <a:rPr lang="sl-SI" sz="5600" dirty="0">
                <a:latin typeface="Comic Sans MS" pitchFamily="66" charset="0"/>
              </a:rPr>
              <a:t>kroglice.</a:t>
            </a:r>
          </a:p>
          <a:p>
            <a:endParaRPr lang="sl-SI" sz="5600" dirty="0">
              <a:latin typeface="Comic Sans MS" pitchFamily="66" charset="0"/>
            </a:endParaRPr>
          </a:p>
          <a:p>
            <a:r>
              <a:rPr lang="sl-SI" sz="5600" dirty="0">
                <a:latin typeface="Comic Sans MS" pitchFamily="66" charset="0"/>
              </a:rPr>
              <a:t>Po končanem ustvarjanju, so se starši in otroci posladkali s pecivom. </a:t>
            </a:r>
          </a:p>
          <a:p>
            <a:endParaRPr lang="sl-SI" sz="5600" dirty="0">
              <a:latin typeface="Comic Sans MS" pitchFamily="66" charset="0"/>
            </a:endParaRPr>
          </a:p>
          <a:p>
            <a:r>
              <a:rPr lang="sl-SI" sz="5600" dirty="0">
                <a:latin typeface="Comic Sans MS" pitchFamily="66" charset="0"/>
              </a:rPr>
              <a:t>Med ustvarjanjem so se otroci in starši med seboj pogovarjali in skupaj preživeli prijetno popoldne v projektu.</a:t>
            </a:r>
          </a:p>
          <a:p>
            <a:pPr marL="0" indent="0">
              <a:buNone/>
            </a:pPr>
            <a:endParaRPr lang="sl-SI" sz="5600" dirty="0">
              <a:latin typeface="Comic Sans MS" pitchFamily="66" charset="0"/>
            </a:endParaRPr>
          </a:p>
          <a:p>
            <a:r>
              <a:rPr lang="sl-SI" sz="5600" dirty="0">
                <a:latin typeface="Comic Sans MS" pitchFamily="66" charset="0"/>
              </a:rPr>
              <a:t>Otroci so bili na koncu zelo zadovoljni in nasmejani ob druženju in sladkanju</a:t>
            </a:r>
          </a:p>
          <a:p>
            <a:endParaRPr lang="sl-SI" sz="5600" dirty="0"/>
          </a:p>
        </p:txBody>
      </p:sp>
    </p:spTree>
    <p:extLst>
      <p:ext uri="{BB962C8B-B14F-4D97-AF65-F5344CB8AC3E}">
        <p14:creationId xmlns:p14="http://schemas.microsoft.com/office/powerpoint/2010/main" val="18181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63942" cy="6197956"/>
          </a:xfrm>
        </p:spPr>
      </p:pic>
    </p:spTree>
    <p:extLst>
      <p:ext uri="{BB962C8B-B14F-4D97-AF65-F5344CB8AC3E}">
        <p14:creationId xmlns:p14="http://schemas.microsoft.com/office/powerpoint/2010/main" val="20960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26532" cy="6269798"/>
          </a:xfrm>
        </p:spPr>
      </p:pic>
    </p:spTree>
    <p:extLst>
      <p:ext uri="{BB962C8B-B14F-4D97-AF65-F5344CB8AC3E}">
        <p14:creationId xmlns:p14="http://schemas.microsoft.com/office/powerpoint/2010/main" val="29581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04922" cy="6228691"/>
          </a:xfrm>
        </p:spPr>
      </p:pic>
    </p:spTree>
    <p:extLst>
      <p:ext uri="{BB962C8B-B14F-4D97-AF65-F5344CB8AC3E}">
        <p14:creationId xmlns:p14="http://schemas.microsoft.com/office/powerpoint/2010/main" val="676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07960" cy="6305970"/>
          </a:xfrm>
        </p:spPr>
      </p:pic>
    </p:spTree>
    <p:extLst>
      <p:ext uri="{BB962C8B-B14F-4D97-AF65-F5344CB8AC3E}">
        <p14:creationId xmlns:p14="http://schemas.microsoft.com/office/powerpoint/2010/main" val="59650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0648"/>
            <a:ext cx="4680520" cy="6240694"/>
          </a:xfrm>
        </p:spPr>
      </p:pic>
    </p:spTree>
    <p:extLst>
      <p:ext uri="{BB962C8B-B14F-4D97-AF65-F5344CB8AC3E}">
        <p14:creationId xmlns:p14="http://schemas.microsoft.com/office/powerpoint/2010/main" val="335260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" y="142096"/>
            <a:ext cx="8592954" cy="6444716"/>
          </a:xfrm>
        </p:spPr>
      </p:pic>
    </p:spTree>
    <p:extLst>
      <p:ext uri="{BB962C8B-B14F-4D97-AF65-F5344CB8AC3E}">
        <p14:creationId xmlns:p14="http://schemas.microsoft.com/office/powerpoint/2010/main" val="8329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215938" cy="6161954"/>
          </a:xfrm>
        </p:spPr>
      </p:pic>
    </p:spTree>
    <p:extLst>
      <p:ext uri="{BB962C8B-B14F-4D97-AF65-F5344CB8AC3E}">
        <p14:creationId xmlns:p14="http://schemas.microsoft.com/office/powerpoint/2010/main" val="20171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83958" cy="6287968"/>
          </a:xfrm>
        </p:spPr>
      </p:pic>
    </p:spTree>
    <p:extLst>
      <p:ext uri="{BB962C8B-B14F-4D97-AF65-F5344CB8AC3E}">
        <p14:creationId xmlns:p14="http://schemas.microsoft.com/office/powerpoint/2010/main" val="4210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72941" cy="6354706"/>
          </a:xfrm>
        </p:spPr>
      </p:pic>
    </p:spTree>
    <p:extLst>
      <p:ext uri="{BB962C8B-B14F-4D97-AF65-F5344CB8AC3E}">
        <p14:creationId xmlns:p14="http://schemas.microsoft.com/office/powerpoint/2010/main" val="33357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sl-SI" dirty="0" smtClean="0">
                <a:solidFill>
                  <a:srgbClr val="FFC000"/>
                </a:solidFill>
                <a:latin typeface="Comic Sans MS" pitchFamily="66" charset="0"/>
              </a:rPr>
              <a:t>5</a:t>
            </a:r>
            <a:r>
              <a:rPr lang="sl-SI" dirty="0">
                <a:solidFill>
                  <a:srgbClr val="FFC000"/>
                </a:solidFill>
                <a:latin typeface="Comic Sans MS" pitchFamily="66" charset="0"/>
              </a:rPr>
              <a:t>. SREČANJE</a:t>
            </a:r>
            <a:br>
              <a:rPr lang="sl-SI" dirty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sl-SI" dirty="0">
                <a:solidFill>
                  <a:srgbClr val="FFC000"/>
                </a:solidFill>
                <a:latin typeface="Comic Sans MS" pitchFamily="66" charset="0"/>
              </a:rPr>
              <a:t>S PISATELJICO IN PESNICO Aleksandro Kocmut</a:t>
            </a:r>
            <a:br>
              <a:rPr lang="sl-SI" dirty="0">
                <a:solidFill>
                  <a:srgbClr val="FFC000"/>
                </a:solidFill>
                <a:latin typeface="Comic Sans MS" pitchFamily="66" charset="0"/>
              </a:rPr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467544" y="548680"/>
            <a:ext cx="8219256" cy="3600401"/>
          </a:xfrm>
        </p:spPr>
        <p:txBody>
          <a:bodyPr>
            <a:normAutofit/>
          </a:bodyPr>
          <a:lstStyle/>
          <a:p>
            <a:r>
              <a:rPr lang="sl-SI" sz="1400" dirty="0">
                <a:latin typeface="Comic Sans MS" pitchFamily="66" charset="0"/>
              </a:rPr>
              <a:t>Peto srečanje je potekalo v V VRTCU KROJAČEK HLAČEK PREVALJE v četrtek, 2.2.2017. </a:t>
            </a:r>
            <a:endParaRPr lang="sl-SI" sz="1400" dirty="0" smtClean="0">
              <a:latin typeface="Comic Sans MS" pitchFamily="66" charset="0"/>
            </a:endParaRPr>
          </a:p>
          <a:p>
            <a:r>
              <a:rPr lang="sl-SI" sz="1400" dirty="0" smtClean="0">
                <a:latin typeface="Comic Sans MS" pitchFamily="66" charset="0"/>
              </a:rPr>
              <a:t>Obiskala </a:t>
            </a:r>
            <a:r>
              <a:rPr lang="sl-SI" sz="1400" dirty="0">
                <a:latin typeface="Comic Sans MS" pitchFamily="66" charset="0"/>
              </a:rPr>
              <a:t>nas je gospa ALEKSANDRA KOCMUT, pisateljica in pesnica otroških pravljic</a:t>
            </a:r>
            <a:r>
              <a:rPr lang="sl-SI" sz="1400" dirty="0" smtClean="0">
                <a:latin typeface="Comic Sans MS" pitchFamily="66" charset="0"/>
              </a:rPr>
              <a:t>.</a:t>
            </a:r>
          </a:p>
          <a:p>
            <a:pPr marL="45720" indent="0">
              <a:buNone/>
            </a:pPr>
            <a:endParaRPr lang="sl-SI" sz="1400" dirty="0">
              <a:latin typeface="Comic Sans MS" pitchFamily="66" charset="0"/>
            </a:endParaRPr>
          </a:p>
          <a:p>
            <a:r>
              <a:rPr lang="sl-SI" sz="1400" dirty="0">
                <a:latin typeface="Comic Sans MS" pitchFamily="66" charset="0"/>
              </a:rPr>
              <a:t>Staršem je predstavila njena dela, otrokom prebrala pravljice, zastavila nekaj ugank, jih z odprtimi vprašanji vključevala k sodelovanju. </a:t>
            </a:r>
            <a:endParaRPr lang="sl-SI" sz="1400" dirty="0" smtClean="0">
              <a:latin typeface="Comic Sans MS" pitchFamily="66" charset="0"/>
            </a:endParaRPr>
          </a:p>
          <a:p>
            <a:pPr marL="45720" indent="0">
              <a:buNone/>
            </a:pPr>
            <a:endParaRPr lang="sl-SI" sz="1400" dirty="0">
              <a:latin typeface="Comic Sans MS" pitchFamily="66" charset="0"/>
            </a:endParaRPr>
          </a:p>
          <a:p>
            <a:r>
              <a:rPr lang="sl-SI" sz="1400" dirty="0">
                <a:latin typeface="Comic Sans MS" pitchFamily="66" charset="0"/>
              </a:rPr>
              <a:t>Predavanje je bilo zanimivo, vsi smo bili navdušeni, saj je seboj pripeljala svoja otroka, katera sta z lutkami in kitaro popestrila srečanje ter nam polepšala dan</a:t>
            </a:r>
            <a:r>
              <a:rPr lang="sl-SI" sz="1400" dirty="0" smtClean="0">
                <a:latin typeface="Comic Sans MS" pitchFamily="66" charset="0"/>
              </a:rPr>
              <a:t>.</a:t>
            </a:r>
          </a:p>
          <a:p>
            <a:pPr marL="45720" indent="0">
              <a:buNone/>
            </a:pPr>
            <a:endParaRPr lang="sl-SI" sz="1400" dirty="0">
              <a:latin typeface="Comic Sans MS" pitchFamily="66" charset="0"/>
            </a:endParaRPr>
          </a:p>
          <a:p>
            <a:r>
              <a:rPr lang="sl-SI" sz="1400" dirty="0">
                <a:latin typeface="Comic Sans MS" pitchFamily="66" charset="0"/>
              </a:rPr>
              <a:t>Starši in otroci so bili s predavanjem in druženjem izredno zadovoljni. Pisateljica pa jim je s toplimi besedami položila na srce, da naj otrokom čim več berejo</a:t>
            </a:r>
            <a:r>
              <a:rPr lang="sl-SI" sz="1400" dirty="0" smtClean="0">
                <a:latin typeface="Comic Sans MS" pitchFamily="66" charset="0"/>
              </a:rPr>
              <a:t>!</a:t>
            </a:r>
          </a:p>
          <a:p>
            <a:pPr marL="45720" indent="0">
              <a:buNone/>
            </a:pPr>
            <a:endParaRPr lang="sl-SI" sz="1400" dirty="0">
              <a:latin typeface="Comic Sans MS" pitchFamily="66" charset="0"/>
            </a:endParaRPr>
          </a:p>
          <a:p>
            <a:r>
              <a:rPr lang="sl-SI" sz="1400" dirty="0">
                <a:latin typeface="Comic Sans MS" pitchFamily="66" charset="0"/>
              </a:rPr>
              <a:t>Z velikim veseljem se veselimo prihodnjih srečanj</a:t>
            </a:r>
            <a:r>
              <a:rPr lang="sl-SI" sz="1400" dirty="0" smtClean="0">
                <a:latin typeface="Comic Sans MS" pitchFamily="66" charset="0"/>
              </a:rPr>
              <a:t>.</a:t>
            </a:r>
            <a:endParaRPr lang="sl-SI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5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611560" y="2276872"/>
            <a:ext cx="8075240" cy="3849291"/>
          </a:xfrm>
        </p:spPr>
        <p:txBody>
          <a:bodyPr>
            <a:noAutofit/>
          </a:bodyPr>
          <a:lstStyle/>
          <a:p>
            <a:endParaRPr lang="sl-SI" sz="16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sl-SI" sz="2000" dirty="0">
              <a:latin typeface="Comic Sans MS" pitchFamily="66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643"/>
            <a:ext cx="8328924" cy="62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7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7916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406477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642"/>
            <a:ext cx="8424936" cy="6318702"/>
          </a:xfrm>
        </p:spPr>
      </p:pic>
    </p:spTree>
    <p:extLst>
      <p:ext uri="{BB962C8B-B14F-4D97-AF65-F5344CB8AC3E}">
        <p14:creationId xmlns:p14="http://schemas.microsoft.com/office/powerpoint/2010/main" val="6762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4644"/>
            <a:ext cx="8331769" cy="6248827"/>
          </a:xfrm>
        </p:spPr>
      </p:pic>
    </p:spTree>
    <p:extLst>
      <p:ext uri="{BB962C8B-B14F-4D97-AF65-F5344CB8AC3E}">
        <p14:creationId xmlns:p14="http://schemas.microsoft.com/office/powerpoint/2010/main" val="270185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83958" cy="6287968"/>
          </a:xfrm>
        </p:spPr>
      </p:pic>
    </p:spTree>
    <p:extLst>
      <p:ext uri="{BB962C8B-B14F-4D97-AF65-F5344CB8AC3E}">
        <p14:creationId xmlns:p14="http://schemas.microsoft.com/office/powerpoint/2010/main" val="35558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6" y="219374"/>
            <a:ext cx="8311950" cy="6233962"/>
          </a:xfrm>
        </p:spPr>
      </p:pic>
    </p:spTree>
    <p:extLst>
      <p:ext uri="{BB962C8B-B14F-4D97-AF65-F5344CB8AC3E}">
        <p14:creationId xmlns:p14="http://schemas.microsoft.com/office/powerpoint/2010/main" val="17439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87947" cy="6215960"/>
          </a:xfrm>
        </p:spPr>
      </p:pic>
    </p:spTree>
    <p:extLst>
      <p:ext uri="{BB962C8B-B14F-4D97-AF65-F5344CB8AC3E}">
        <p14:creationId xmlns:p14="http://schemas.microsoft.com/office/powerpoint/2010/main" val="35802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59762" cy="6194822"/>
          </a:xfrm>
        </p:spPr>
      </p:pic>
    </p:spTree>
    <p:extLst>
      <p:ext uri="{BB962C8B-B14F-4D97-AF65-F5344CB8AC3E}">
        <p14:creationId xmlns:p14="http://schemas.microsoft.com/office/powerpoint/2010/main" val="35706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642"/>
            <a:ext cx="8424936" cy="6318702"/>
          </a:xfrm>
        </p:spPr>
      </p:pic>
    </p:spTree>
    <p:extLst>
      <p:ext uri="{BB962C8B-B14F-4D97-AF65-F5344CB8AC3E}">
        <p14:creationId xmlns:p14="http://schemas.microsoft.com/office/powerpoint/2010/main" val="25755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9789" cy="6374842"/>
          </a:xfrm>
        </p:spPr>
      </p:pic>
    </p:spTree>
    <p:extLst>
      <p:ext uri="{BB962C8B-B14F-4D97-AF65-F5344CB8AC3E}">
        <p14:creationId xmlns:p14="http://schemas.microsoft.com/office/powerpoint/2010/main" val="396192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" y="188640"/>
            <a:ext cx="8643805" cy="6482854"/>
          </a:xfrm>
        </p:spPr>
      </p:pic>
    </p:spTree>
    <p:extLst>
      <p:ext uri="{BB962C8B-B14F-4D97-AF65-F5344CB8AC3E}">
        <p14:creationId xmlns:p14="http://schemas.microsoft.com/office/powerpoint/2010/main" val="33114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 dirty="0" smtClean="0">
                <a:solidFill>
                  <a:srgbClr val="FFC000"/>
                </a:solidFill>
                <a:latin typeface="Comic Sans MS" pitchFamily="66" charset="0"/>
              </a:rPr>
              <a:t>2</a:t>
            </a:r>
            <a:r>
              <a:rPr lang="sl-SI" sz="4000" dirty="0">
                <a:solidFill>
                  <a:srgbClr val="FFC000"/>
                </a:solidFill>
                <a:latin typeface="Comic Sans MS" pitchFamily="66" charset="0"/>
              </a:rPr>
              <a:t>. SREČANJE </a:t>
            </a:r>
            <a:r>
              <a:rPr lang="sl-SI" sz="4000" dirty="0" smtClean="0">
                <a:solidFill>
                  <a:srgbClr val="FFC000"/>
                </a:solidFill>
                <a:latin typeface="Comic Sans MS" pitchFamily="66" charset="0"/>
              </a:rPr>
              <a:t>–BRANJE </a:t>
            </a:r>
            <a:r>
              <a:rPr lang="sl-SI" sz="4000" dirty="0">
                <a:solidFill>
                  <a:srgbClr val="FFC000"/>
                </a:solidFill>
                <a:latin typeface="Comic Sans MS" pitchFamily="66" charset="0"/>
              </a:rPr>
              <a:t>PRAVLJICE </a:t>
            </a:r>
            <a:br>
              <a:rPr lang="sl-SI" sz="4000" dirty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sl-SI" sz="4000" dirty="0">
                <a:solidFill>
                  <a:srgbClr val="FFC000"/>
                </a:solidFill>
                <a:latin typeface="Comic Sans MS" pitchFamily="66" charset="0"/>
              </a:rPr>
              <a:t>MUCA COPATARICA IN </a:t>
            </a:r>
            <a:br>
              <a:rPr lang="sl-SI" sz="4000" dirty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sl-SI" sz="4000" dirty="0">
                <a:solidFill>
                  <a:srgbClr val="FFC000"/>
                </a:solidFill>
                <a:latin typeface="Comic Sans MS" pitchFamily="66" charset="0"/>
              </a:rPr>
              <a:t>USTVARJANJE</a:t>
            </a:r>
            <a:endParaRPr lang="sl-SI" sz="4000" dirty="0"/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539552" y="332657"/>
            <a:ext cx="8064896" cy="3888431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endParaRPr lang="sl-SI" sz="1500" dirty="0">
              <a:solidFill>
                <a:prstClr val="black"/>
              </a:solidFill>
            </a:endParaRPr>
          </a:p>
          <a:p>
            <a:pPr lvl="0"/>
            <a:r>
              <a:rPr lang="sl-SI" sz="5600" dirty="0">
                <a:solidFill>
                  <a:prstClr val="black"/>
                </a:solidFill>
                <a:latin typeface="Comic Sans MS" pitchFamily="66" charset="0"/>
              </a:rPr>
              <a:t>Drugo srečanje v vrtcu KROJAČEK HLAČEK PREVALJE v projektu »VOBJEMU BESED«  je potekalo v dveh skupinah.  </a:t>
            </a:r>
            <a:r>
              <a:rPr lang="sl-SI" sz="5600" dirty="0" err="1">
                <a:solidFill>
                  <a:prstClr val="black"/>
                </a:solidFill>
                <a:latin typeface="Comic Sans MS" pitchFamily="66" charset="0"/>
              </a:rPr>
              <a:t>Multiplikatorki</a:t>
            </a:r>
            <a:r>
              <a:rPr lang="sl-SI" sz="5600" dirty="0">
                <a:solidFill>
                  <a:prstClr val="black"/>
                </a:solidFill>
                <a:latin typeface="Comic Sans MS" pitchFamily="66" charset="0"/>
              </a:rPr>
              <a:t> sva se odločili, da jim pripraviva delavnico s pravljico Muco Copatarica. </a:t>
            </a:r>
          </a:p>
          <a:p>
            <a:pPr marL="0" lvl="0" indent="0">
              <a:buNone/>
            </a:pPr>
            <a:endParaRPr lang="sl-SI" sz="5600" dirty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5600" dirty="0">
                <a:solidFill>
                  <a:prstClr val="black"/>
                </a:solidFill>
                <a:latin typeface="Comic Sans MS" pitchFamily="66" charset="0"/>
              </a:rPr>
              <a:t>V 1. starostnem obdobju sem pravljico otrokom in staršem prebrala ob ilustracijah, v 2. starostnem obdobju pa se je eden izmed staršev javil, da bi otrokom in staršem prebral pravljico.</a:t>
            </a:r>
          </a:p>
          <a:p>
            <a:pPr marL="0" lvl="0" indent="0">
              <a:buNone/>
            </a:pPr>
            <a:endParaRPr lang="sl-SI" sz="5600" dirty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5600" dirty="0">
                <a:solidFill>
                  <a:prstClr val="black"/>
                </a:solidFill>
                <a:latin typeface="Comic Sans MS" pitchFamily="66" charset="0"/>
              </a:rPr>
              <a:t>Po končanem branju sva </a:t>
            </a:r>
            <a:r>
              <a:rPr lang="sl-SI" sz="5600" dirty="0" err="1">
                <a:solidFill>
                  <a:prstClr val="black"/>
                </a:solidFill>
                <a:latin typeface="Comic Sans MS" pitchFamily="66" charset="0"/>
              </a:rPr>
              <a:t>multiplikatorki</a:t>
            </a:r>
            <a:r>
              <a:rPr lang="sl-SI" sz="5600" dirty="0">
                <a:solidFill>
                  <a:prstClr val="black"/>
                </a:solidFill>
                <a:latin typeface="Comic Sans MS" pitchFamily="66" charset="0"/>
              </a:rPr>
              <a:t> udeležencem podali navodila in predstavili potek dela in model izdelovanja. </a:t>
            </a:r>
          </a:p>
          <a:p>
            <a:pPr marL="0" lvl="0" indent="0">
              <a:buNone/>
            </a:pPr>
            <a:r>
              <a:rPr lang="sl-SI" sz="5600" dirty="0">
                <a:solidFill>
                  <a:prstClr val="black"/>
                </a:solidFill>
                <a:latin typeface="Comic Sans MS" pitchFamily="66" charset="0"/>
              </a:rPr>
              <a:t> </a:t>
            </a:r>
          </a:p>
          <a:p>
            <a:pPr lvl="0"/>
            <a:r>
              <a:rPr lang="sl-SI" sz="5600" dirty="0">
                <a:solidFill>
                  <a:prstClr val="black"/>
                </a:solidFill>
                <a:latin typeface="Comic Sans MS" pitchFamily="66" charset="0"/>
              </a:rPr>
              <a:t>Starši so skupaj z otroki narisali kroj za copat, vsak otrok si je izbral barvo filca. Skupaj s staršem sta izrezala posamezne dele copata in jih nato z volno sešila v celoto.</a:t>
            </a:r>
          </a:p>
          <a:p>
            <a:pPr marL="0" lvl="0" indent="0">
              <a:buNone/>
            </a:pPr>
            <a:endParaRPr lang="sl-SI" sz="5600" dirty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5600" dirty="0">
                <a:solidFill>
                  <a:prstClr val="black"/>
                </a:solidFill>
                <a:latin typeface="Comic Sans MS" pitchFamily="66" charset="0"/>
              </a:rPr>
              <a:t>Med ustvarjanjem so se otroci in starši med seboj pogovarjali in skupaj preživeli prijetno popoldne v projektu.</a:t>
            </a:r>
          </a:p>
          <a:p>
            <a:pPr marL="0" lvl="0" indent="0">
              <a:buNone/>
            </a:pPr>
            <a:endParaRPr lang="sl-SI" sz="5600" dirty="0">
              <a:solidFill>
                <a:prstClr val="black"/>
              </a:solidFill>
              <a:latin typeface="Comic Sans MS" pitchFamily="66" charset="0"/>
            </a:endParaRPr>
          </a:p>
          <a:p>
            <a:pPr lvl="0"/>
            <a:r>
              <a:rPr lang="sl-SI" sz="5600" dirty="0">
                <a:solidFill>
                  <a:prstClr val="black"/>
                </a:solidFill>
                <a:latin typeface="Comic Sans MS" pitchFamily="66" charset="0"/>
              </a:rPr>
              <a:t>Otroci so bili zelo veseli svojih izdelanih copatkov, ki so jih potem odnesli domov.</a:t>
            </a:r>
          </a:p>
          <a:p>
            <a:endParaRPr lang="sl-SI" sz="4300" dirty="0"/>
          </a:p>
        </p:txBody>
      </p:sp>
    </p:spTree>
    <p:extLst>
      <p:ext uri="{BB962C8B-B14F-4D97-AF65-F5344CB8AC3E}">
        <p14:creationId xmlns:p14="http://schemas.microsoft.com/office/powerpoint/2010/main" val="7860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ed">
  <a:themeElements>
    <a:clrScheme name="Sled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100</TotalTime>
  <Words>566</Words>
  <Application>Microsoft Office PowerPoint</Application>
  <PresentationFormat>Diaprojekcija na zaslonu (4:3)</PresentationFormat>
  <Paragraphs>61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43</vt:i4>
      </vt:variant>
    </vt:vector>
  </HeadingPairs>
  <TitlesOfParts>
    <vt:vector size="44" baseType="lpstr">
      <vt:lpstr>Sled</vt:lpstr>
      <vt:lpstr>„V OBJEMU BESED“</vt:lpstr>
      <vt:lpstr>1. SREČANJE Z GOSPO TILKO JAMNIK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2. SREČANJE –BRANJE PRAVLJICE  MUCA COPATARICA IN  USTVARJANJE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3.SREČANJE obisk Osrednje Koroške knjižnice dr.Franca Sušnika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4. SREČANJE  beremo recepte in „pečemo“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</vt:lpstr>
      <vt:lpstr>PowerPointova predstavitev</vt:lpstr>
      <vt:lpstr>5. SREČANJE S PISATELJICO IN PESNICO Aleksandro Kocmut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„V OBJEMU BESED“</dc:title>
  <dc:creator>Uros</dc:creator>
  <cp:lastModifiedBy>uporabnik</cp:lastModifiedBy>
  <cp:revision>14</cp:revision>
  <dcterms:created xsi:type="dcterms:W3CDTF">2017-02-08T19:39:17Z</dcterms:created>
  <dcterms:modified xsi:type="dcterms:W3CDTF">2017-02-13T18:01:57Z</dcterms:modified>
</cp:coreProperties>
</file>